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88" r:id="rId2"/>
    <p:sldMasterId id="2147483710" r:id="rId3"/>
  </p:sldMasterIdLst>
  <p:notesMasterIdLst>
    <p:notesMasterId r:id="rId24"/>
  </p:notesMasterIdLst>
  <p:handoutMasterIdLst>
    <p:handoutMasterId r:id="rId25"/>
  </p:handoutMasterIdLst>
  <p:sldIdLst>
    <p:sldId id="262" r:id="rId4"/>
    <p:sldId id="259" r:id="rId5"/>
    <p:sldId id="258" r:id="rId6"/>
    <p:sldId id="308" r:id="rId7"/>
    <p:sldId id="309" r:id="rId8"/>
    <p:sldId id="305" r:id="rId9"/>
    <p:sldId id="302" r:id="rId10"/>
    <p:sldId id="306" r:id="rId11"/>
    <p:sldId id="303" r:id="rId12"/>
    <p:sldId id="291" r:id="rId13"/>
    <p:sldId id="268" r:id="rId14"/>
    <p:sldId id="292" r:id="rId15"/>
    <p:sldId id="311" r:id="rId16"/>
    <p:sldId id="312" r:id="rId17"/>
    <p:sldId id="313" r:id="rId18"/>
    <p:sldId id="289" r:id="rId19"/>
    <p:sldId id="314" r:id="rId20"/>
    <p:sldId id="304" r:id="rId21"/>
    <p:sldId id="315" r:id="rId22"/>
    <p:sldId id="279" r:id="rId23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C00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40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DEBE5-9505-491A-B8CE-F2E536CDB70A}" type="datetimeFigureOut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9914B-0965-4FF7-9B68-704DD51E0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00213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jpeg>
</file>

<file path=ppt/media/image19.jpg>
</file>

<file path=ppt/media/image2.png>
</file>

<file path=ppt/media/image20.jpg>
</file>

<file path=ppt/media/image21.pn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jpe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7E9DE-A360-408E-8782-F604824ED231}" type="datetimeFigureOut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80B72-D512-4B31-A0F2-1F7FB8518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6192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029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13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1832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927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326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569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0479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929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38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710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1" y="-19050"/>
            <a:ext cx="9220201" cy="687705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08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9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5" name="그룹 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1" name="TextBox 10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4" name="그룹 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5" name="그림 14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" name="직선 연결선 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27466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7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grpSp>
        <p:nvGrpSpPr>
          <p:cNvPr id="15" name="그룹 1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19" name="직선 연결선 1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53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731653" y="1322937"/>
            <a:ext cx="4208368" cy="49348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7" name="그룹 16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8" name="TextBox 17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9" name="그룹 18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0" name="그림 1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1" name="직선 연결선 2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4137834" cy="1316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312977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6306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1674199"/>
            <a:ext cx="9144000" cy="4544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직사각형 18"/>
          <p:cNvSpPr/>
          <p:nvPr userDrawn="1"/>
        </p:nvSpPr>
        <p:spPr>
          <a:xfrm>
            <a:off x="4490353" y="1201214"/>
            <a:ext cx="4449668" cy="172725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4620758" y="2534962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4620758" y="1404101"/>
            <a:ext cx="4137834" cy="9970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grpSp>
        <p:nvGrpSpPr>
          <p:cNvPr id="16" name="그룹 15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7" name="TextBox 16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2" name="그룹 21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3" name="그림 22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7" name="직선 연결선 26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8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408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901699" y="3468914"/>
            <a:ext cx="3963579" cy="2733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104516" y="1412645"/>
            <a:ext cx="3737925" cy="47902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8" hasCustomPrompt="1"/>
          </p:nvPr>
        </p:nvSpPr>
        <p:spPr>
          <a:xfrm>
            <a:off x="901700" y="1401969"/>
            <a:ext cx="3963578" cy="12459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901699" y="2742567"/>
            <a:ext cx="3963579" cy="49593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2" name="직선 연결선 21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9091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766761" y="1258012"/>
            <a:ext cx="3031207" cy="13748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766762" y="2764935"/>
            <a:ext cx="3031206" cy="3933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3966447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766761" y="3854475"/>
            <a:ext cx="8377241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3" name="TextBox 22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4" name="그룹 2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8" name="그림 2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9" name="직선 연결선 2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1845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3293065" cy="12674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525487"/>
            <a:ext cx="3293065" cy="4588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663946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23" hasCustomPrompt="1"/>
          </p:nvPr>
        </p:nvSpPr>
        <p:spPr>
          <a:xfrm>
            <a:off x="392080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392080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9" name="TextBox 18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1" name="그룹 20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0" name="그림 2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1" name="직선 연결선 3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1615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7864930" cy="5517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6274215" y="2023362"/>
            <a:ext cx="2492414" cy="4179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3565029" y="3968775"/>
            <a:ext cx="2595825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937656" y="39687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5" hasCustomPrompt="1"/>
          </p:nvPr>
        </p:nvSpPr>
        <p:spPr>
          <a:xfrm>
            <a:off x="9291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Picture Placeholder 2"/>
          <p:cNvSpPr>
            <a:spLocks noGrp="1"/>
          </p:cNvSpPr>
          <p:nvPr>
            <p:ph type="pic" idx="26" hasCustomPrompt="1"/>
          </p:nvPr>
        </p:nvSpPr>
        <p:spPr>
          <a:xfrm>
            <a:off x="270077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4" name="Picture Placeholder 2"/>
          <p:cNvSpPr>
            <a:spLocks noGrp="1"/>
          </p:cNvSpPr>
          <p:nvPr>
            <p:ph type="pic" idx="27" hasCustomPrompt="1"/>
          </p:nvPr>
        </p:nvSpPr>
        <p:spPr>
          <a:xfrm>
            <a:off x="44724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2" name="TextBox 21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7" name="그룹 2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2" name="그림 31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3" name="직선 연결선 3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3740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E46E-64B1-48F9-8554-0F2592BE0509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3580492" y="2489200"/>
            <a:ext cx="5563508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5483" y="28127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8775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3"/>
          <p:cNvSpPr/>
          <p:nvPr userDrawn="1"/>
        </p:nvSpPr>
        <p:spPr>
          <a:xfrm flipH="1">
            <a:off x="-2" y="-8549"/>
            <a:ext cx="9144001" cy="686654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30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1258888" y="2780928"/>
            <a:ext cx="6697662" cy="64772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200" baseline="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PPT Template Type _ 1</a:t>
            </a:r>
          </a:p>
        </p:txBody>
      </p:sp>
      <p:sp>
        <p:nvSpPr>
          <p:cNvPr id="23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2267459" y="3645024"/>
            <a:ext cx="4680520" cy="864096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aseline="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r>
              <a:rPr lang="ko-KR" altLang="en-US" dirty="0"/>
              <a:t>사진 및 글의 내용이 많은 경우에 </a:t>
            </a:r>
            <a:endParaRPr lang="en-US" altLang="ko-KR" dirty="0"/>
          </a:p>
          <a:p>
            <a:r>
              <a:rPr lang="ko-KR" altLang="en-US" dirty="0"/>
              <a:t>사용하기 적합합니다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3208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0EE0-20AD-401A-B388-51BAA2F4A165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 userDrawn="1">
            <p:ph type="ctrTitle" hasCustomPrompt="1"/>
          </p:nvPr>
        </p:nvSpPr>
        <p:spPr>
          <a:xfrm>
            <a:off x="2755049" y="2952242"/>
            <a:ext cx="3722943" cy="1648787"/>
          </a:xfrm>
          <a:noFill/>
        </p:spPr>
        <p:txBody>
          <a:bodyPr anchor="ctr">
            <a:normAutofit/>
          </a:bodyPr>
          <a:lstStyle>
            <a:lvl1pPr algn="ctr"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844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2" y="0"/>
            <a:ext cx="9220201" cy="68580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7355-8496-4AC5-BC25-DA8F84CB5A09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368300" y="576147"/>
            <a:ext cx="8470900" cy="723446"/>
          </a:xfrm>
        </p:spPr>
        <p:txBody>
          <a:bodyPr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507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D6440-FC7E-4624-8D62-98B7D8C533F0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8" t="27344" r="2444" b="6221"/>
          <a:stretch/>
        </p:blipFill>
        <p:spPr>
          <a:xfrm>
            <a:off x="-8792" y="0"/>
            <a:ext cx="9152792" cy="43815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9703" y="-1157287"/>
            <a:ext cx="656693" cy="849058"/>
          </a:xfrm>
          <a:prstGeom prst="rect">
            <a:avLst/>
          </a:prstGeom>
        </p:spPr>
      </p:pic>
      <p:sp>
        <p:nvSpPr>
          <p:cNvPr id="16" name="직사각형 15"/>
          <p:cNvSpPr/>
          <p:nvPr userDrawn="1"/>
        </p:nvSpPr>
        <p:spPr>
          <a:xfrm>
            <a:off x="-8792" y="0"/>
            <a:ext cx="9152792" cy="43815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96900" y="3894137"/>
            <a:ext cx="2089150" cy="384175"/>
          </a:xfrm>
        </p:spPr>
        <p:txBody>
          <a:bodyPr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pPr lvl="0"/>
            <a:r>
              <a:rPr lang="en-US" altLang="ko-KR" dirty="0"/>
              <a:t>1. Sample text</a:t>
            </a:r>
            <a:endParaRPr lang="ko-KR" altLang="en-US" dirty="0"/>
          </a:p>
        </p:txBody>
      </p:sp>
      <p:sp>
        <p:nvSpPr>
          <p:cNvPr id="18" name="텍스트 개체 틀 11"/>
          <p:cNvSpPr>
            <a:spLocks noGrp="1"/>
          </p:cNvSpPr>
          <p:nvPr>
            <p:ph type="body" sz="quarter" idx="14" hasCustomPrompt="1"/>
          </p:nvPr>
        </p:nvSpPr>
        <p:spPr>
          <a:xfrm>
            <a:off x="596900" y="4521200"/>
            <a:ext cx="1946275" cy="776288"/>
          </a:xfrm>
        </p:spPr>
        <p:txBody>
          <a:bodyPr/>
          <a:lstStyle>
            <a:lvl1pPr marL="0" indent="0" algn="l">
              <a:buNone/>
              <a:defRPr sz="2800"/>
            </a:lvl1pPr>
          </a:lstStyle>
          <a:p>
            <a:pPr algn="ct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고려대학교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M 16pt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1379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0"/>
            <a:ext cx="6858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AD469C8E-4DCD-4985-9A2C-E657C89B6E05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0" y="748506"/>
            <a:ext cx="8604250" cy="483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텍스트 개체 틀 9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73132" y="112968"/>
            <a:ext cx="7948518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73132" y="895308"/>
            <a:ext cx="7948518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655" y="105068"/>
            <a:ext cx="828340" cy="82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0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</a:t>
            </a:r>
            <a:r>
              <a:rPr lang="ko-KR" altLang="en-US" dirty="0" err="1"/>
              <a:t>내용ㅎㄹㅇㅎㅇㅀㅇㄹ</a:t>
            </a:r>
            <a:r>
              <a:rPr lang="ko-KR" altLang="en-US" dirty="0"/>
              <a:t>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파이썬 주식투자분석 프로그램</a:t>
            </a: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88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D82E1-8AB1-4426-BB34-AE850C6FABB2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2" y="2489200"/>
            <a:ext cx="7124045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6650" y="27968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869950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805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A46B4-2E03-473A-8BE5-FB5CD0A9E3EE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1744649" y="1280003"/>
            <a:ext cx="2261295" cy="434472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1857829"/>
            <a:ext cx="1495425" cy="3556000"/>
          </a:xfrm>
          <a:prstGeom prst="rect">
            <a:avLst/>
          </a:prstGeom>
          <a:pattFill prst="dkVert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-1588" y="1857830"/>
            <a:ext cx="1495425" cy="355599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1744649" y="1857829"/>
            <a:ext cx="7399351" cy="355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6026" y="1828800"/>
            <a:ext cx="1498598" cy="35814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699" y="2787039"/>
            <a:ext cx="914025" cy="126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70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F4787-EC1F-4AD6-8437-0F4B5B051743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3" name="그룹 2"/>
          <p:cNvGrpSpPr/>
          <p:nvPr userDrawn="1"/>
        </p:nvGrpSpPr>
        <p:grpSpPr>
          <a:xfrm>
            <a:off x="0" y="1709627"/>
            <a:ext cx="6842605" cy="3556000"/>
            <a:chOff x="-1588" y="1857829"/>
            <a:chExt cx="1497013" cy="3556000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1857829"/>
              <a:ext cx="1495425" cy="3556000"/>
            </a:xfrm>
            <a:prstGeom prst="rect">
              <a:avLst/>
            </a:prstGeom>
            <a:pattFill prst="dkVert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-1588" y="1857830"/>
              <a:ext cx="1495425" cy="3555999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7258" y="1709626"/>
            <a:ext cx="1498598" cy="358140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1444622" y="1709626"/>
            <a:ext cx="1498598" cy="35814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881986" y="1709626"/>
            <a:ext cx="1498598" cy="3581400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4345800" y="1709626"/>
            <a:ext cx="1498598" cy="3581400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r="27006" b="23820"/>
          <a:stretch/>
        </p:blipFill>
        <p:spPr>
          <a:xfrm>
            <a:off x="5783164" y="1709626"/>
            <a:ext cx="1093886" cy="3581400"/>
          </a:xfrm>
          <a:prstGeom prst="rect">
            <a:avLst/>
          </a:prstGeom>
        </p:spPr>
      </p:pic>
      <p:sp>
        <p:nvSpPr>
          <p:cNvPr id="14" name="직사각형 13"/>
          <p:cNvSpPr/>
          <p:nvPr userDrawn="1"/>
        </p:nvSpPr>
        <p:spPr>
          <a:xfrm>
            <a:off x="6449683" y="2540000"/>
            <a:ext cx="2086357" cy="186765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6737710" y="2904928"/>
            <a:ext cx="1481024" cy="1159073"/>
          </a:xfrm>
        </p:spPr>
        <p:txBody>
          <a:bodyPr>
            <a:noAutofit/>
          </a:bodyPr>
          <a:lstStyle>
            <a:lvl1pPr algn="ctr">
              <a:defRPr sz="8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233208" y="3088269"/>
            <a:ext cx="5876681" cy="439737"/>
          </a:xfrm>
        </p:spPr>
        <p:txBody>
          <a:bodyPr>
            <a:noAutofit/>
          </a:bodyPr>
          <a:lstStyle>
            <a:lvl1pPr marL="0" indent="0" algn="r">
              <a:buNone/>
              <a:defRPr sz="28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고려대학교</a:t>
            </a:r>
            <a:r>
              <a:rPr lang="en-US" altLang="ko-KR" dirty="0"/>
              <a:t>B 28pt(</a:t>
            </a:r>
            <a:r>
              <a:rPr lang="ko-KR" altLang="en-US" dirty="0"/>
              <a:t>오른쪽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5" hasCustomPrompt="1"/>
          </p:nvPr>
        </p:nvSpPr>
        <p:spPr>
          <a:xfrm>
            <a:off x="189666" y="3630953"/>
            <a:ext cx="5876681" cy="331446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4558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84FDD-B68F-422A-A9BE-2EAF19F5AACE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4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6" r:id="rId2"/>
    <p:sldLayoutId id="2147483679" r:id="rId3"/>
    <p:sldLayoutId id="2147483675" r:id="rId4"/>
    <p:sldLayoutId id="2147483677" r:id="rId5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A7C79-8AEF-4B35-B31C-4E5FD2F203F2}" type="datetime1">
              <a:rPr lang="ko-KR" altLang="en-US" smtClean="0"/>
              <a:t>2020-11-29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65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689" r:id="rId2"/>
    <p:sldLayoutId id="2147483691" r:id="rId3"/>
    <p:sldLayoutId id="2147483696" r:id="rId4"/>
    <p:sldLayoutId id="2147483687" r:id="rId5"/>
    <p:sldLayoutId id="2147483694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695" r:id="rId1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47559-6B41-4476-989A-E70AA9CA26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33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svg"/><Relationship Id="rId17" Type="http://schemas.openxmlformats.org/officeDocument/2006/relationships/image" Target="../media/image37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36.sv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sv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5" Type="http://schemas.openxmlformats.org/officeDocument/2006/relationships/image" Target="../media/image35.png"/><Relationship Id="rId10" Type="http://schemas.openxmlformats.org/officeDocument/2006/relationships/image" Target="../media/image30.svg"/><Relationship Id="rId19" Type="http://schemas.openxmlformats.org/officeDocument/2006/relationships/image" Target="../media/image39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Relationship Id="rId14" Type="http://schemas.openxmlformats.org/officeDocument/2006/relationships/image" Target="../media/image3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0.jpeg"/><Relationship Id="rId4" Type="http://schemas.openxmlformats.org/officeDocument/2006/relationships/image" Target="../media/image49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0" y="2461249"/>
            <a:ext cx="7159752" cy="1935501"/>
          </a:xfrm>
        </p:spPr>
        <p:txBody>
          <a:bodyPr>
            <a:normAutofit/>
          </a:bodyPr>
          <a:lstStyle/>
          <a:p>
            <a:pPr algn="r"/>
            <a:r>
              <a:rPr lang="en-US" altLang="ko-KR" dirty="0"/>
              <a:t>KMA Search </a:t>
            </a:r>
            <a:r>
              <a:rPr lang="ko-KR" altLang="en-US" dirty="0"/>
              <a:t>프로젝트</a:t>
            </a:r>
            <a:br>
              <a:rPr lang="en-US" altLang="ko-KR" dirty="0"/>
            </a:br>
            <a:r>
              <a:rPr lang="en-US" altLang="ko-KR" sz="3000" dirty="0"/>
              <a:t>- AI </a:t>
            </a:r>
            <a:r>
              <a:rPr lang="ko-KR" altLang="en-US" sz="3000" dirty="0"/>
              <a:t>기반 마켓데이터분석 플랫폼</a:t>
            </a:r>
            <a:endParaRPr lang="ko-KR" altLang="en-US" dirty="0"/>
          </a:p>
        </p:txBody>
      </p:sp>
      <p:sp>
        <p:nvSpPr>
          <p:cNvPr id="5" name="텍스트 개체 틀 6">
            <a:extLst>
              <a:ext uri="{FF2B5EF4-FFF2-40B4-BE49-F238E27FC236}">
                <a16:creationId xmlns:a16="http://schemas.microsoft.com/office/drawing/2014/main" id="{711C1D25-ADA8-4DFE-9644-7B50801C02DC}"/>
              </a:ext>
            </a:extLst>
          </p:cNvPr>
          <p:cNvSpPr txBox="1">
            <a:spLocks/>
          </p:cNvSpPr>
          <p:nvPr/>
        </p:nvSpPr>
        <p:spPr>
          <a:xfrm>
            <a:off x="2974849" y="4918994"/>
            <a:ext cx="5663826" cy="14818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컴퓨터정보통신대학원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디지털융합금융학과 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1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조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정낙현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엄호천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박진수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김주원 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</p:txBody>
      </p:sp>
      <p:sp>
        <p:nvSpPr>
          <p:cNvPr id="6" name="텍스트 개체 틀 6">
            <a:extLst>
              <a:ext uri="{FF2B5EF4-FFF2-40B4-BE49-F238E27FC236}">
                <a16:creationId xmlns:a16="http://schemas.microsoft.com/office/drawing/2014/main" id="{7419D35C-7203-489B-BA2E-A3274386FBC6}"/>
              </a:ext>
            </a:extLst>
          </p:cNvPr>
          <p:cNvSpPr txBox="1">
            <a:spLocks/>
          </p:cNvSpPr>
          <p:nvPr/>
        </p:nvSpPr>
        <p:spPr>
          <a:xfrm>
            <a:off x="255181" y="1573619"/>
            <a:ext cx="8793126" cy="5741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정보검색기술  기말프로젝트</a:t>
            </a:r>
            <a:endParaRPr lang="en-US" altLang="ko-KR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726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54652" y="174060"/>
            <a:ext cx="7364951" cy="513443"/>
          </a:xfrm>
        </p:spPr>
        <p:txBody>
          <a:bodyPr/>
          <a:lstStyle/>
          <a:p>
            <a:r>
              <a:rPr lang="en-US" altLang="ko-KR" dirty="0"/>
              <a:t>3-1. KMA Search ?</a:t>
            </a:r>
            <a:endParaRPr lang="ko-KR" altLang="en-US" dirty="0"/>
          </a:p>
        </p:txBody>
      </p:sp>
      <p:pic>
        <p:nvPicPr>
          <p:cNvPr id="2050" name="Picture 2" descr="MIRAE ASSET 미래에셋">
            <a:extLst>
              <a:ext uri="{FF2B5EF4-FFF2-40B4-BE49-F238E27FC236}">
                <a16:creationId xmlns:a16="http://schemas.microsoft.com/office/drawing/2014/main" id="{0A9BC0D8-750B-4948-9208-CF6108FE0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1752" y="1280160"/>
            <a:ext cx="2190750" cy="78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글로벌 심벌 DESIGN POINT">
            <a:extLst>
              <a:ext uri="{FF2B5EF4-FFF2-40B4-BE49-F238E27FC236}">
                <a16:creationId xmlns:a16="http://schemas.microsoft.com/office/drawing/2014/main" id="{37CF4D48-6E86-4ED1-A6BD-E1E58BDAC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601" y="1488948"/>
            <a:ext cx="971550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21EFF8E-AD64-492D-B7D9-D8F4BC3D7266}"/>
              </a:ext>
            </a:extLst>
          </p:cNvPr>
          <p:cNvSpPr txBox="1"/>
          <p:nvPr/>
        </p:nvSpPr>
        <p:spPr>
          <a:xfrm>
            <a:off x="3532631" y="3216942"/>
            <a:ext cx="50993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FF0000"/>
                </a:solidFill>
              </a:rPr>
              <a:t>K</a:t>
            </a:r>
            <a:r>
              <a:rPr lang="en-US" altLang="ko-KR" sz="4800" b="1" dirty="0"/>
              <a:t>orea university</a:t>
            </a:r>
          </a:p>
          <a:p>
            <a:r>
              <a:rPr lang="en-US" altLang="ko-KR" sz="4800" b="1" dirty="0" err="1">
                <a:solidFill>
                  <a:srgbClr val="FF0000"/>
                </a:solidFill>
              </a:rPr>
              <a:t>M</a:t>
            </a:r>
            <a:r>
              <a:rPr lang="en-US" altLang="ko-KR" sz="4800" b="1" dirty="0" err="1"/>
              <a:t>iaeassetDaewoo</a:t>
            </a:r>
            <a:endParaRPr lang="en-US" altLang="ko-KR" sz="4800" b="1" dirty="0"/>
          </a:p>
          <a:p>
            <a:r>
              <a:rPr lang="en-US" altLang="ko-KR" sz="4800" b="1" dirty="0">
                <a:solidFill>
                  <a:srgbClr val="FF0000"/>
                </a:solidFill>
              </a:rPr>
              <a:t>AI </a:t>
            </a:r>
            <a:r>
              <a:rPr lang="en-US" altLang="ko-KR" sz="4800" b="1" dirty="0" err="1"/>
              <a:t>analyist</a:t>
            </a:r>
            <a:endParaRPr lang="en-US" altLang="ko-KR" sz="4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47DE85-C88C-41F1-B67D-1C6154876BFD}"/>
              </a:ext>
            </a:extLst>
          </p:cNvPr>
          <p:cNvSpPr txBox="1"/>
          <p:nvPr/>
        </p:nvSpPr>
        <p:spPr>
          <a:xfrm>
            <a:off x="2941891" y="2674232"/>
            <a:ext cx="458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/>
              <a:t>KMA Search</a:t>
            </a:r>
          </a:p>
        </p:txBody>
      </p:sp>
    </p:spTree>
    <p:extLst>
      <p:ext uri="{BB962C8B-B14F-4D97-AF65-F5344CB8AC3E}">
        <p14:creationId xmlns:p14="http://schemas.microsoft.com/office/powerpoint/2010/main" val="173068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3-2. KMA Search ?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>
          <a:xfrm>
            <a:off x="787969" y="5203247"/>
            <a:ext cx="2494329" cy="381181"/>
          </a:xfrm>
        </p:spPr>
        <p:txBody>
          <a:bodyPr/>
          <a:lstStyle/>
          <a:p>
            <a:r>
              <a:rPr lang="ko-KR" altLang="en-US" sz="2000" dirty="0"/>
              <a:t>주가 </a:t>
            </a:r>
            <a:r>
              <a:rPr lang="en-US" altLang="ko-KR" sz="2000" dirty="0"/>
              <a:t>, </a:t>
            </a:r>
            <a:r>
              <a:rPr lang="ko-KR" altLang="en-US" sz="2000" dirty="0"/>
              <a:t>재무제표 </a:t>
            </a:r>
            <a:r>
              <a:rPr lang="en-US" altLang="ko-KR" sz="2000" dirty="0"/>
              <a:t>, </a:t>
            </a:r>
            <a:r>
              <a:rPr lang="ko-KR" altLang="en-US" sz="2000" dirty="0"/>
              <a:t>뉴스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B6346A28-393E-4949-8B74-196C3CD9B07F}"/>
              </a:ext>
            </a:extLst>
          </p:cNvPr>
          <p:cNvSpPr/>
          <p:nvPr/>
        </p:nvSpPr>
        <p:spPr>
          <a:xfrm>
            <a:off x="997301" y="4174180"/>
            <a:ext cx="825695" cy="58136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0" name="Rounded Rectangle 32">
            <a:extLst>
              <a:ext uri="{FF2B5EF4-FFF2-40B4-BE49-F238E27FC236}">
                <a16:creationId xmlns:a16="http://schemas.microsoft.com/office/drawing/2014/main" id="{3835781C-2B3B-4140-B561-2CFBF14F8B2D}"/>
              </a:ext>
            </a:extLst>
          </p:cNvPr>
          <p:cNvSpPr/>
          <p:nvPr/>
        </p:nvSpPr>
        <p:spPr>
          <a:xfrm>
            <a:off x="2065787" y="4174180"/>
            <a:ext cx="781915" cy="58136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pic>
        <p:nvPicPr>
          <p:cNvPr id="17" name="그래픽 16" descr="도시">
            <a:extLst>
              <a:ext uri="{FF2B5EF4-FFF2-40B4-BE49-F238E27FC236}">
                <a16:creationId xmlns:a16="http://schemas.microsoft.com/office/drawing/2014/main" id="{31353784-8C51-4459-9718-FF9864A5A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5248" y="2902742"/>
            <a:ext cx="1029800" cy="1029800"/>
          </a:xfrm>
          <a:prstGeom prst="rect">
            <a:avLst/>
          </a:prstGeom>
        </p:spPr>
      </p:pic>
      <p:pic>
        <p:nvPicPr>
          <p:cNvPr id="19" name="그래픽 18" descr="동전">
            <a:extLst>
              <a:ext uri="{FF2B5EF4-FFF2-40B4-BE49-F238E27FC236}">
                <a16:creationId xmlns:a16="http://schemas.microsoft.com/office/drawing/2014/main" id="{1125A06C-5C5D-4C75-B3E0-B8B867BEA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78213" y="3798717"/>
            <a:ext cx="890643" cy="890643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8CDF906D-2ECE-40A5-BEC0-76C6F892B837}"/>
              </a:ext>
            </a:extLst>
          </p:cNvPr>
          <p:cNvGrpSpPr/>
          <p:nvPr/>
        </p:nvGrpSpPr>
        <p:grpSpPr>
          <a:xfrm>
            <a:off x="6007607" y="3428969"/>
            <a:ext cx="826948" cy="826948"/>
            <a:chOff x="3726432" y="1618525"/>
            <a:chExt cx="826948" cy="826948"/>
          </a:xfrm>
          <a:noFill/>
        </p:grpSpPr>
        <p:sp>
          <p:nvSpPr>
            <p:cNvPr id="22" name="같음 기호 21">
              <a:extLst>
                <a:ext uri="{FF2B5EF4-FFF2-40B4-BE49-F238E27FC236}">
                  <a16:creationId xmlns:a16="http://schemas.microsoft.com/office/drawing/2014/main" id="{BF1FDC8F-AA35-4F1D-B2DA-93FD242F1D04}"/>
                </a:ext>
              </a:extLst>
            </p:cNvPr>
            <p:cNvSpPr/>
            <p:nvPr/>
          </p:nvSpPr>
          <p:spPr>
            <a:xfrm>
              <a:off x="3726432" y="1618525"/>
              <a:ext cx="826948" cy="826948"/>
            </a:xfrm>
            <a:prstGeom prst="mathEqual">
              <a:avLst/>
            </a:prstGeom>
            <a:solidFill>
              <a:schemeClr val="accent3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같음 기호 4">
              <a:extLst>
                <a:ext uri="{FF2B5EF4-FFF2-40B4-BE49-F238E27FC236}">
                  <a16:creationId xmlns:a16="http://schemas.microsoft.com/office/drawing/2014/main" id="{907557BF-4066-4375-B44A-F067DC69C82A}"/>
                </a:ext>
              </a:extLst>
            </p:cNvPr>
            <p:cNvSpPr txBox="1"/>
            <p:nvPr/>
          </p:nvSpPr>
          <p:spPr>
            <a:xfrm>
              <a:off x="3836044" y="1788876"/>
              <a:ext cx="607724" cy="48624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3400" kern="120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48C2D70-E8C3-410C-897A-9378B97EB125}"/>
              </a:ext>
            </a:extLst>
          </p:cNvPr>
          <p:cNvGrpSpPr/>
          <p:nvPr/>
        </p:nvGrpSpPr>
        <p:grpSpPr>
          <a:xfrm>
            <a:off x="3172686" y="3428969"/>
            <a:ext cx="826948" cy="826948"/>
            <a:chOff x="1368241" y="1609900"/>
            <a:chExt cx="826948" cy="826948"/>
          </a:xfrm>
          <a:solidFill>
            <a:schemeClr val="accent3"/>
          </a:solidFill>
        </p:grpSpPr>
        <p:sp>
          <p:nvSpPr>
            <p:cNvPr id="25" name="더하기 기호 24">
              <a:extLst>
                <a:ext uri="{FF2B5EF4-FFF2-40B4-BE49-F238E27FC236}">
                  <a16:creationId xmlns:a16="http://schemas.microsoft.com/office/drawing/2014/main" id="{80232436-10F7-42B9-9ED4-7B848EF20680}"/>
                </a:ext>
              </a:extLst>
            </p:cNvPr>
            <p:cNvSpPr/>
            <p:nvPr/>
          </p:nvSpPr>
          <p:spPr>
            <a:xfrm>
              <a:off x="1368241" y="1609900"/>
              <a:ext cx="826948" cy="826948"/>
            </a:xfrm>
            <a:prstGeom prst="mathPlus">
              <a:avLst/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더하기 기호 4">
              <a:extLst>
                <a:ext uri="{FF2B5EF4-FFF2-40B4-BE49-F238E27FC236}">
                  <a16:creationId xmlns:a16="http://schemas.microsoft.com/office/drawing/2014/main" id="{21CE329E-30CA-40F7-8A72-9C4CBA921475}"/>
                </a:ext>
              </a:extLst>
            </p:cNvPr>
            <p:cNvSpPr txBox="1"/>
            <p:nvPr/>
          </p:nvSpPr>
          <p:spPr>
            <a:xfrm>
              <a:off x="1477853" y="1926125"/>
              <a:ext cx="607724" cy="19449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300" kern="1200"/>
            </a:p>
          </p:txBody>
        </p:sp>
      </p:grpSp>
      <p:pic>
        <p:nvPicPr>
          <p:cNvPr id="28" name="그래픽 27" descr="프로그래머">
            <a:extLst>
              <a:ext uri="{FF2B5EF4-FFF2-40B4-BE49-F238E27FC236}">
                <a16:creationId xmlns:a16="http://schemas.microsoft.com/office/drawing/2014/main" id="{FEF7E501-8250-4F5D-AAE3-A8AAD0E28E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180125" y="2971800"/>
            <a:ext cx="914400" cy="914400"/>
          </a:xfrm>
          <a:prstGeom prst="rect">
            <a:avLst/>
          </a:prstGeom>
        </p:spPr>
      </p:pic>
      <p:pic>
        <p:nvPicPr>
          <p:cNvPr id="32" name="그래픽 31" descr="과학적 사고">
            <a:extLst>
              <a:ext uri="{FF2B5EF4-FFF2-40B4-BE49-F238E27FC236}">
                <a16:creationId xmlns:a16="http://schemas.microsoft.com/office/drawing/2014/main" id="{9F55CC60-1034-4E92-8A81-F532327DD6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825384" y="3001279"/>
            <a:ext cx="914400" cy="914400"/>
          </a:xfrm>
          <a:prstGeom prst="rect">
            <a:avLst/>
          </a:prstGeom>
        </p:spPr>
      </p:pic>
      <p:sp>
        <p:nvSpPr>
          <p:cNvPr id="33" name="텍스트 개체 틀 2">
            <a:extLst>
              <a:ext uri="{FF2B5EF4-FFF2-40B4-BE49-F238E27FC236}">
                <a16:creationId xmlns:a16="http://schemas.microsoft.com/office/drawing/2014/main" id="{563BECC4-5E37-4849-92B9-8303CCEBD252}"/>
              </a:ext>
            </a:extLst>
          </p:cNvPr>
          <p:cNvSpPr txBox="1">
            <a:spLocks/>
          </p:cNvSpPr>
          <p:nvPr/>
        </p:nvSpPr>
        <p:spPr>
          <a:xfrm>
            <a:off x="4279733" y="5139335"/>
            <a:ext cx="1893143" cy="3811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KMA</a:t>
            </a:r>
            <a:r>
              <a:rPr lang="ko-KR" altLang="en-US" sz="2000" dirty="0"/>
              <a:t> </a:t>
            </a:r>
            <a:r>
              <a:rPr lang="en-US" altLang="ko-KR" sz="2000" dirty="0"/>
              <a:t>Search</a:t>
            </a:r>
            <a:endParaRPr lang="ko-KR" altLang="en-US" sz="2000" dirty="0"/>
          </a:p>
        </p:txBody>
      </p:sp>
      <p:sp>
        <p:nvSpPr>
          <p:cNvPr id="34" name="텍스트 개체 틀 2">
            <a:extLst>
              <a:ext uri="{FF2B5EF4-FFF2-40B4-BE49-F238E27FC236}">
                <a16:creationId xmlns:a16="http://schemas.microsoft.com/office/drawing/2014/main" id="{412BD995-7250-4E6C-BFAB-8CC3820AF630}"/>
              </a:ext>
            </a:extLst>
          </p:cNvPr>
          <p:cNvSpPr txBox="1">
            <a:spLocks/>
          </p:cNvSpPr>
          <p:nvPr/>
        </p:nvSpPr>
        <p:spPr>
          <a:xfrm>
            <a:off x="7120609" y="4975040"/>
            <a:ext cx="1696493" cy="10909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ko-KR" altLang="en-US" sz="2000" dirty="0"/>
              <a:t>마케팅</a:t>
            </a:r>
            <a:endParaRPr lang="en-US" altLang="ko-KR" sz="2000" dirty="0"/>
          </a:p>
          <a:p>
            <a:pPr>
              <a:lnSpc>
                <a:spcPct val="80000"/>
              </a:lnSpc>
            </a:pPr>
            <a:r>
              <a:rPr lang="ko-KR" altLang="en-US" sz="2000" dirty="0"/>
              <a:t>투자 추천</a:t>
            </a:r>
            <a:endParaRPr lang="en-US" altLang="ko-KR" sz="2000" dirty="0"/>
          </a:p>
          <a:p>
            <a:pPr>
              <a:lnSpc>
                <a:spcPct val="80000"/>
              </a:lnSpc>
            </a:pPr>
            <a:r>
              <a:rPr lang="ko-KR" altLang="en-US" sz="2000" dirty="0"/>
              <a:t>리서치</a:t>
            </a:r>
          </a:p>
        </p:txBody>
      </p:sp>
      <p:pic>
        <p:nvPicPr>
          <p:cNvPr id="5" name="그래픽 4" descr="신문">
            <a:extLst>
              <a:ext uri="{FF2B5EF4-FFF2-40B4-BE49-F238E27FC236}">
                <a16:creationId xmlns:a16="http://schemas.microsoft.com/office/drawing/2014/main" id="{8D4B0407-2208-4835-99A6-D01BEBE00C8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53829" y="2915208"/>
            <a:ext cx="956282" cy="956282"/>
          </a:xfrm>
          <a:prstGeom prst="rect">
            <a:avLst/>
          </a:prstGeom>
        </p:spPr>
      </p:pic>
      <p:pic>
        <p:nvPicPr>
          <p:cNvPr id="7" name="그래픽 6" descr="연구">
            <a:extLst>
              <a:ext uri="{FF2B5EF4-FFF2-40B4-BE49-F238E27FC236}">
                <a16:creationId xmlns:a16="http://schemas.microsoft.com/office/drawing/2014/main" id="{13752EAF-D256-444B-90B1-8E743BF95F8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620375" y="3798717"/>
            <a:ext cx="914400" cy="914400"/>
          </a:xfrm>
          <a:prstGeom prst="rect">
            <a:avLst/>
          </a:prstGeom>
        </p:spPr>
      </p:pic>
      <p:pic>
        <p:nvPicPr>
          <p:cNvPr id="20" name="그래픽 19" descr="클립보드 배지 단색으로 채워진">
            <a:extLst>
              <a:ext uri="{FF2B5EF4-FFF2-40B4-BE49-F238E27FC236}">
                <a16:creationId xmlns:a16="http://schemas.microsoft.com/office/drawing/2014/main" id="{9D53B02A-8358-4224-8BDB-7AA0B802CAE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8028062" y="3471571"/>
            <a:ext cx="921941" cy="92194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DE446D2-470F-426B-BAFA-2DD082D15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86" y="674373"/>
            <a:ext cx="3432323" cy="102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008AF556-DCC7-4CC1-9AB1-FC134C86F131}"/>
              </a:ext>
            </a:extLst>
          </p:cNvPr>
          <p:cNvGrpSpPr/>
          <p:nvPr/>
        </p:nvGrpSpPr>
        <p:grpSpPr>
          <a:xfrm>
            <a:off x="4571005" y="2038017"/>
            <a:ext cx="826948" cy="826948"/>
            <a:chOff x="1368241" y="1609900"/>
            <a:chExt cx="826948" cy="826948"/>
          </a:xfrm>
          <a:solidFill>
            <a:schemeClr val="accent3"/>
          </a:solidFill>
        </p:grpSpPr>
        <p:sp>
          <p:nvSpPr>
            <p:cNvPr id="29" name="더하기 기호 28">
              <a:extLst>
                <a:ext uri="{FF2B5EF4-FFF2-40B4-BE49-F238E27FC236}">
                  <a16:creationId xmlns:a16="http://schemas.microsoft.com/office/drawing/2014/main" id="{D4818800-AD34-4D0B-A401-61EAE89E64F0}"/>
                </a:ext>
              </a:extLst>
            </p:cNvPr>
            <p:cNvSpPr/>
            <p:nvPr/>
          </p:nvSpPr>
          <p:spPr>
            <a:xfrm>
              <a:off x="1368241" y="1609900"/>
              <a:ext cx="826948" cy="826948"/>
            </a:xfrm>
            <a:prstGeom prst="mathPlus">
              <a:avLst/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더하기 기호 4">
              <a:extLst>
                <a:ext uri="{FF2B5EF4-FFF2-40B4-BE49-F238E27FC236}">
                  <a16:creationId xmlns:a16="http://schemas.microsoft.com/office/drawing/2014/main" id="{7764F0C8-BF99-4DAD-A70B-82DB13C729D0}"/>
                </a:ext>
              </a:extLst>
            </p:cNvPr>
            <p:cNvSpPr txBox="1"/>
            <p:nvPr/>
          </p:nvSpPr>
          <p:spPr>
            <a:xfrm>
              <a:off x="1477853" y="1926125"/>
              <a:ext cx="607724" cy="19449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300" kern="1200"/>
            </a:p>
          </p:txBody>
        </p:sp>
      </p:grpSp>
      <p:sp>
        <p:nvSpPr>
          <p:cNvPr id="31" name="텍스트 개체 틀 2">
            <a:extLst>
              <a:ext uri="{FF2B5EF4-FFF2-40B4-BE49-F238E27FC236}">
                <a16:creationId xmlns:a16="http://schemas.microsoft.com/office/drawing/2014/main" id="{2E4F38CE-C9A0-46CD-9C73-D2EAAB42AA30}"/>
              </a:ext>
            </a:extLst>
          </p:cNvPr>
          <p:cNvSpPr txBox="1">
            <a:spLocks/>
          </p:cNvSpPr>
          <p:nvPr/>
        </p:nvSpPr>
        <p:spPr>
          <a:xfrm>
            <a:off x="4571005" y="1666180"/>
            <a:ext cx="826948" cy="3811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SNS</a:t>
            </a:r>
            <a:endParaRPr lang="ko-KR" altLang="en-US" sz="2000" dirty="0"/>
          </a:p>
        </p:txBody>
      </p:sp>
      <p:pic>
        <p:nvPicPr>
          <p:cNvPr id="35" name="그래픽 34" descr="이사회실 단색으로 채워진">
            <a:extLst>
              <a:ext uri="{FF2B5EF4-FFF2-40B4-BE49-F238E27FC236}">
                <a16:creationId xmlns:a16="http://schemas.microsoft.com/office/drawing/2014/main" id="{6ED2141C-7859-4DF4-900E-2BFF8E9C751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/>
        </p:blipFill>
        <p:spPr>
          <a:xfrm>
            <a:off x="7019007" y="2864965"/>
            <a:ext cx="1029800" cy="102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917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54652" y="174060"/>
            <a:ext cx="6616701" cy="513443"/>
          </a:xfrm>
        </p:spPr>
        <p:txBody>
          <a:bodyPr/>
          <a:lstStyle/>
          <a:p>
            <a:r>
              <a:rPr lang="en-US" altLang="ko-KR" dirty="0"/>
              <a:t>3-3. KMA Search </a:t>
            </a:r>
            <a:r>
              <a:rPr lang="ko-KR" altLang="en-US" dirty="0"/>
              <a:t>구성도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C0BB6CB-F30F-473D-85DF-A80E01ECF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809" y="1368171"/>
            <a:ext cx="5495544" cy="412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532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3-4.</a:t>
            </a:r>
            <a:r>
              <a:rPr lang="ko-KR" altLang="en-US" dirty="0"/>
              <a:t> </a:t>
            </a:r>
            <a:r>
              <a:rPr lang="en-US" altLang="ko-KR" dirty="0"/>
              <a:t>KMA Search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592EFF-70DD-4B95-89F9-035D08F04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258" y="1071832"/>
            <a:ext cx="7900262" cy="501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665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7335423" cy="513443"/>
          </a:xfrm>
        </p:spPr>
        <p:txBody>
          <a:bodyPr/>
          <a:lstStyle/>
          <a:p>
            <a:r>
              <a:rPr lang="en-US" altLang="ko-KR" dirty="0"/>
              <a:t>3-5. SNS,</a:t>
            </a:r>
            <a:r>
              <a:rPr lang="ko-KR" altLang="en-US" dirty="0"/>
              <a:t>뉴스 이미지</a:t>
            </a:r>
            <a:r>
              <a:rPr lang="en-US" altLang="ko-KR" dirty="0"/>
              <a:t> </a:t>
            </a:r>
            <a:r>
              <a:rPr lang="ko-KR" altLang="en-US" dirty="0"/>
              <a:t>데이터 가져오기</a:t>
            </a:r>
          </a:p>
        </p:txBody>
      </p:sp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09238" y="3399173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텍스트, 스크린샷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FC768B31-E6D8-49C8-90A5-B9409D46A6E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8" t="16800" b="9796"/>
          <a:stretch/>
        </p:blipFill>
        <p:spPr>
          <a:xfrm>
            <a:off x="5378198" y="4211286"/>
            <a:ext cx="2079076" cy="21504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41B6882-EDED-4356-89A8-370A8C302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321" y="1185759"/>
            <a:ext cx="3276749" cy="27066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BB324D2-DD27-4D05-99F4-2E9E073B76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3350" y="1295022"/>
            <a:ext cx="3322937" cy="19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999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3-6. </a:t>
            </a:r>
            <a:r>
              <a:rPr lang="ko-KR" altLang="en-US" dirty="0"/>
              <a:t>재무데이터 가져오기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0BA6FA-8E99-468A-8D22-9C4FC0651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47" y="671807"/>
            <a:ext cx="2914650" cy="36290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106" y="671807"/>
            <a:ext cx="4247659" cy="24598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2B2C7B-65F5-450C-85C1-D5BF788B3F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7369" y="4025230"/>
            <a:ext cx="2319729" cy="18395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7FABCF7-0C0D-438D-B9A9-C6BA45600A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0758" y="4495105"/>
            <a:ext cx="2688947" cy="189297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BDEC91F-CE19-4A7D-A73C-0CB7C20A4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5231" y="4812663"/>
            <a:ext cx="2319729" cy="1867264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45814" y="3265414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151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3-5. </a:t>
            </a:r>
            <a:r>
              <a:rPr lang="ko-KR" altLang="en-US" dirty="0"/>
              <a:t>재무데이터 가져오기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0BA6FA-8E99-468A-8D22-9C4FC0651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47" y="671807"/>
            <a:ext cx="2914650" cy="36290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7794" y="4211669"/>
            <a:ext cx="4247659" cy="24598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2B2C7B-65F5-450C-85C1-D5BF788B3F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8334" y="699501"/>
            <a:ext cx="2319729" cy="18395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7FABCF7-0C0D-438D-B9A9-C6BA45600A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9630" y="1009820"/>
            <a:ext cx="2688947" cy="189297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BDEC91F-CE19-4A7D-A73C-0CB7C20A4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9239" y="1345853"/>
            <a:ext cx="2319729" cy="1867264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09238" y="3399173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880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3-5. AI </a:t>
            </a:r>
            <a:r>
              <a:rPr lang="ko-KR" altLang="en-US" dirty="0"/>
              <a:t>리서치 리포트 제공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85" y="741297"/>
            <a:ext cx="4247659" cy="2459849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458987" y="4041834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DAB89AF3-8634-4481-B52D-855D9DA1C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042" y="3201146"/>
            <a:ext cx="2145855" cy="30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55F51383-7ADC-4828-916A-730980027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6969" y="3545885"/>
            <a:ext cx="2077974" cy="30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940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1798828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4-1. </a:t>
            </a:r>
            <a:r>
              <a:rPr lang="ko-KR" altLang="en-US" dirty="0"/>
              <a:t>기대효과</a:t>
            </a: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823364" y="950806"/>
            <a:ext cx="7723227" cy="211956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뉴스 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재무 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SNS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마케팅 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566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Contents</a:t>
            </a:r>
            <a:endParaRPr lang="ko-KR" altLang="en-US" dirty="0"/>
          </a:p>
        </p:txBody>
      </p:sp>
      <p:grpSp>
        <p:nvGrpSpPr>
          <p:cNvPr id="32" name="그룹 31"/>
          <p:cNvGrpSpPr/>
          <p:nvPr/>
        </p:nvGrpSpPr>
        <p:grpSpPr>
          <a:xfrm>
            <a:off x="2021196" y="2990268"/>
            <a:ext cx="4851988" cy="523220"/>
            <a:chOff x="8349504" y="-3618327"/>
            <a:chExt cx="4851988" cy="523220"/>
          </a:xfrm>
        </p:grpSpPr>
        <p:sp>
          <p:nvSpPr>
            <p:cNvPr id="39" name="TextBox 38"/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Problem</a:t>
              </a:r>
              <a:endParaRPr lang="ko-KR" altLang="en-US" b="1" dirty="0">
                <a:solidFill>
                  <a:schemeClr val="bg1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2.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2002036" y="2452527"/>
            <a:ext cx="4941792" cy="523220"/>
            <a:chOff x="8349504" y="-3618327"/>
            <a:chExt cx="4941792" cy="523220"/>
          </a:xfrm>
        </p:grpSpPr>
        <p:sp>
          <p:nvSpPr>
            <p:cNvPr id="54" name="TextBox 53"/>
            <p:cNvSpPr txBox="1"/>
            <p:nvPr/>
          </p:nvSpPr>
          <p:spPr>
            <a:xfrm>
              <a:off x="8974336" y="-3534469"/>
              <a:ext cx="431696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프로젝트 배경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1.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1CD0EB0-BC59-4A50-AACA-C90DDC7F8DB9}"/>
              </a:ext>
            </a:extLst>
          </p:cNvPr>
          <p:cNvGrpSpPr/>
          <p:nvPr/>
        </p:nvGrpSpPr>
        <p:grpSpPr>
          <a:xfrm>
            <a:off x="2002036" y="3587923"/>
            <a:ext cx="4851988" cy="523220"/>
            <a:chOff x="8349504" y="-3618327"/>
            <a:chExt cx="4851988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51D3706-BE72-4CFC-B61B-92B28D026853}"/>
                </a:ext>
              </a:extLst>
            </p:cNvPr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KMA Search</a:t>
              </a:r>
              <a:endParaRPr lang="ko-KR" altLang="en-US" b="1" dirty="0">
                <a:solidFill>
                  <a:schemeClr val="bg1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74B62A2-0400-4338-8ED2-57D3DF5809D1}"/>
                </a:ext>
              </a:extLst>
            </p:cNvPr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3.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D0F8A49-BD9F-4E8E-B264-93FD5458942D}"/>
              </a:ext>
            </a:extLst>
          </p:cNvPr>
          <p:cNvGrpSpPr/>
          <p:nvPr/>
        </p:nvGrpSpPr>
        <p:grpSpPr>
          <a:xfrm>
            <a:off x="2002035" y="4183499"/>
            <a:ext cx="4851988" cy="523220"/>
            <a:chOff x="8349504" y="-3618327"/>
            <a:chExt cx="4851988" cy="52322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E747234-1944-4E79-8CB3-C584480019E8}"/>
                </a:ext>
              </a:extLst>
            </p:cNvPr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기대효과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6C7B5D6-B329-4D90-B03C-3A3A761679C8}"/>
                </a:ext>
              </a:extLst>
            </p:cNvPr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4.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09253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ctrTitle"/>
          </p:nvPr>
        </p:nvSpPr>
        <p:spPr>
          <a:xfrm>
            <a:off x="3565321" y="2489200"/>
            <a:ext cx="5578679" cy="1935501"/>
          </a:xfrm>
        </p:spPr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867253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01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프로젝트 배경</a:t>
            </a:r>
          </a:p>
        </p:txBody>
      </p:sp>
    </p:spTree>
    <p:extLst>
      <p:ext uri="{BB962C8B-B14F-4D97-AF65-F5344CB8AC3E}">
        <p14:creationId xmlns:p14="http://schemas.microsoft.com/office/powerpoint/2010/main" val="3615852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04903" y="88584"/>
            <a:ext cx="6616701" cy="513443"/>
          </a:xfrm>
        </p:spPr>
        <p:txBody>
          <a:bodyPr/>
          <a:lstStyle/>
          <a:p>
            <a:r>
              <a:rPr lang="en-US" altLang="ko-KR" dirty="0"/>
              <a:t>1-1. </a:t>
            </a:r>
            <a:r>
              <a:rPr lang="ko-KR" altLang="en-US" dirty="0"/>
              <a:t>주식투자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7E32C887-6EEB-47CA-BA44-BC4A87BDA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67" y="726948"/>
            <a:ext cx="3925062" cy="275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마득락 미래에셋대우 부사장, 사장 승진…통합법인 각 부문별 대표도 내정">
            <a:extLst>
              <a:ext uri="{FF2B5EF4-FFF2-40B4-BE49-F238E27FC236}">
                <a16:creationId xmlns:a16="http://schemas.microsoft.com/office/drawing/2014/main" id="{F4DAD4CC-A3E4-48D7-A4F2-FF3182163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499" y="3707328"/>
            <a:ext cx="3809999" cy="2644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0A78777B-51F3-4281-810A-50DCDC28D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499" y="726948"/>
            <a:ext cx="3932462" cy="275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CB89E5C9-FF0F-4F97-8E09-622A0AE7E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68" y="3707329"/>
            <a:ext cx="3925062" cy="264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5360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04903" y="88584"/>
            <a:ext cx="6616701" cy="513443"/>
          </a:xfrm>
        </p:spPr>
        <p:txBody>
          <a:bodyPr/>
          <a:lstStyle/>
          <a:p>
            <a:r>
              <a:rPr lang="en-US" altLang="ko-KR" dirty="0"/>
              <a:t>1-2. </a:t>
            </a:r>
            <a:r>
              <a:rPr lang="ko-KR" altLang="en-US" dirty="0"/>
              <a:t>주식 분석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2650B238-6D67-4FA5-B095-584C3FCF6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49" y="709422"/>
            <a:ext cx="5003346" cy="280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4DA66242-DE8B-4375-ACE8-A50187A7F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544" y="839343"/>
            <a:ext cx="1970215" cy="433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[포토] `베스트 애널리스트` 영광의 얼굴들">
            <a:extLst>
              <a:ext uri="{FF2B5EF4-FFF2-40B4-BE49-F238E27FC236}">
                <a16:creationId xmlns:a16="http://schemas.microsoft.com/office/drawing/2014/main" id="{B4C82CE1-E561-40AD-B5F6-8BBC77B7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281" y="3898392"/>
            <a:ext cx="5715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904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04903" y="88584"/>
            <a:ext cx="6616701" cy="513443"/>
          </a:xfrm>
        </p:spPr>
        <p:txBody>
          <a:bodyPr/>
          <a:lstStyle/>
          <a:p>
            <a:r>
              <a:rPr lang="en-US" altLang="ko-KR" dirty="0"/>
              <a:t>1-3. </a:t>
            </a:r>
            <a:r>
              <a:rPr lang="ko-KR" altLang="en-US" dirty="0"/>
              <a:t>프로젝트 인원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A4BFCAB-86A0-4B8C-AF79-705AC20E9E79}"/>
              </a:ext>
            </a:extLst>
          </p:cNvPr>
          <p:cNvGrpSpPr/>
          <p:nvPr/>
        </p:nvGrpSpPr>
        <p:grpSpPr>
          <a:xfrm>
            <a:off x="2431885" y="3869822"/>
            <a:ext cx="2313851" cy="855031"/>
            <a:chOff x="268806" y="3266596"/>
            <a:chExt cx="1825784" cy="785072"/>
          </a:xfrm>
        </p:grpSpPr>
        <p:sp>
          <p:nvSpPr>
            <p:cNvPr id="22" name="Text Placeholder 17">
              <a:extLst>
                <a:ext uri="{FF2B5EF4-FFF2-40B4-BE49-F238E27FC236}">
                  <a16:creationId xmlns:a16="http://schemas.microsoft.com/office/drawing/2014/main" id="{A3B27046-8888-4EF6-B2B8-062ED0199FB8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박진수 </a:t>
              </a:r>
              <a:r>
                <a:rPr lang="en-US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(CTO)</a:t>
              </a:r>
              <a:endPara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E43600A-B24E-4EE3-9CBC-04BAF875C4EC}"/>
                </a:ext>
              </a:extLst>
            </p:cNvPr>
            <p:cNvSpPr txBox="1"/>
            <p:nvPr/>
          </p:nvSpPr>
          <p:spPr>
            <a:xfrm>
              <a:off x="366399" y="3514739"/>
              <a:ext cx="1728191" cy="536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자금팀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프로그램 개발</a:t>
              </a:r>
              <a:endParaRPr lang="en-US" altLang="ko-KR" sz="18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C60A919-2936-4330-8A65-5EA27CAAE39C}"/>
              </a:ext>
            </a:extLst>
          </p:cNvPr>
          <p:cNvGrpSpPr/>
          <p:nvPr/>
        </p:nvGrpSpPr>
        <p:grpSpPr>
          <a:xfrm>
            <a:off x="6394059" y="3869821"/>
            <a:ext cx="2222411" cy="870274"/>
            <a:chOff x="268806" y="3266596"/>
            <a:chExt cx="1825853" cy="870274"/>
          </a:xfrm>
        </p:grpSpPr>
        <p:sp>
          <p:nvSpPr>
            <p:cNvPr id="15" name="Text Placeholder 17">
              <a:extLst>
                <a:ext uri="{FF2B5EF4-FFF2-40B4-BE49-F238E27FC236}">
                  <a16:creationId xmlns:a16="http://schemas.microsoft.com/office/drawing/2014/main" id="{F068DA2D-553A-435E-B763-ABA3712610DB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김주원 </a:t>
              </a:r>
              <a:r>
                <a:rPr lang="en-US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(CMO)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467A35-A4C1-4A66-89CF-FC4D066B7E60}"/>
                </a:ext>
              </a:extLst>
            </p:cNvPr>
            <p:cNvSpPr txBox="1"/>
            <p:nvPr/>
          </p:nvSpPr>
          <p:spPr>
            <a:xfrm>
              <a:off x="366468" y="3552095"/>
              <a:ext cx="17281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디지털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사례조사 </a:t>
              </a:r>
              <a:r>
                <a:rPr lang="en-US" altLang="ko-KR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,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업무분석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44B2100-A04C-463A-8AEC-0B0EBA0AEAC2}"/>
              </a:ext>
            </a:extLst>
          </p:cNvPr>
          <p:cNvGrpSpPr/>
          <p:nvPr/>
        </p:nvGrpSpPr>
        <p:grpSpPr>
          <a:xfrm>
            <a:off x="2431885" y="1413703"/>
            <a:ext cx="2863724" cy="842890"/>
            <a:chOff x="268806" y="3266596"/>
            <a:chExt cx="1807846" cy="773925"/>
          </a:xfrm>
        </p:grpSpPr>
        <p:sp>
          <p:nvSpPr>
            <p:cNvPr id="13" name="Text Placeholder 17">
              <a:extLst>
                <a:ext uri="{FF2B5EF4-FFF2-40B4-BE49-F238E27FC236}">
                  <a16:creationId xmlns:a16="http://schemas.microsoft.com/office/drawing/2014/main" id="{8FC56AD8-273A-4BD7-844C-ABB7B138F35F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정낙현 </a:t>
              </a:r>
              <a:r>
                <a:rPr lang="en-US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(</a:t>
              </a:r>
              <a:r>
                <a:rPr lang="ko-KR" altLang="en-US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조장</a:t>
              </a:r>
              <a:r>
                <a:rPr lang="en-US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)</a:t>
              </a:r>
              <a:endPara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C0B66FB-1FB8-4FF9-849C-23CFA46AF720}"/>
                </a:ext>
              </a:extLst>
            </p:cNvPr>
            <p:cNvSpPr txBox="1"/>
            <p:nvPr/>
          </p:nvSpPr>
          <p:spPr>
            <a:xfrm>
              <a:off x="348461" y="3503592"/>
              <a:ext cx="1728191" cy="536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br>
                <a:rPr lang="en-US" altLang="ko-KR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</a:b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금융상품시스템팀</a:t>
              </a:r>
              <a:endParaRPr lang="en-US" altLang="ko-KR" sz="18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070371E-FE3C-412C-A56A-7DED89779ACA}"/>
              </a:ext>
            </a:extLst>
          </p:cNvPr>
          <p:cNvGrpSpPr/>
          <p:nvPr/>
        </p:nvGrpSpPr>
        <p:grpSpPr>
          <a:xfrm>
            <a:off x="6394059" y="1413701"/>
            <a:ext cx="2653412" cy="1076751"/>
            <a:chOff x="268806" y="3266596"/>
            <a:chExt cx="1807846" cy="1076751"/>
          </a:xfrm>
        </p:grpSpPr>
        <p:sp>
          <p:nvSpPr>
            <p:cNvPr id="18" name="Text Placeholder 17">
              <a:extLst>
                <a:ext uri="{FF2B5EF4-FFF2-40B4-BE49-F238E27FC236}">
                  <a16:creationId xmlns:a16="http://schemas.microsoft.com/office/drawing/2014/main" id="{10AB5287-B034-4774-BD34-726FA014244E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 err="1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엄호천</a:t>
              </a: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endPara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D02E64-F355-4C41-9E7A-81D954A70CFF}"/>
                </a:ext>
              </a:extLst>
            </p:cNvPr>
            <p:cNvSpPr txBox="1"/>
            <p:nvPr/>
          </p:nvSpPr>
          <p:spPr>
            <a:xfrm>
              <a:off x="348461" y="3512350"/>
              <a:ext cx="17281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전략팀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프로젝트 기획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pic>
        <p:nvPicPr>
          <p:cNvPr id="6" name="그림 5" descr="사람, 정장, 실내, 넥타이이(가) 표시된 사진&#10;&#10;자동 생성된 설명">
            <a:extLst>
              <a:ext uri="{FF2B5EF4-FFF2-40B4-BE49-F238E27FC236}">
                <a16:creationId xmlns:a16="http://schemas.microsoft.com/office/drawing/2014/main" id="{5523CAE7-9493-48FD-8294-960A057192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71"/>
          <a:stretch/>
        </p:blipFill>
        <p:spPr>
          <a:xfrm>
            <a:off x="1097019" y="1413701"/>
            <a:ext cx="1200150" cy="1244272"/>
          </a:xfrm>
          <a:prstGeom prst="rect">
            <a:avLst/>
          </a:prstGeom>
        </p:spPr>
      </p:pic>
      <p:pic>
        <p:nvPicPr>
          <p:cNvPr id="8" name="그림 7" descr="사람, 정장, 넥타이, 남자이(가) 표시된 사진&#10;&#10;자동 생성된 설명">
            <a:extLst>
              <a:ext uri="{FF2B5EF4-FFF2-40B4-BE49-F238E27FC236}">
                <a16:creationId xmlns:a16="http://schemas.microsoft.com/office/drawing/2014/main" id="{9DFCC925-A404-43C0-A202-15FDFA92670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21"/>
          <a:stretch/>
        </p:blipFill>
        <p:spPr>
          <a:xfrm>
            <a:off x="5038344" y="1416924"/>
            <a:ext cx="1258488" cy="1237826"/>
          </a:xfrm>
          <a:prstGeom prst="rect">
            <a:avLst/>
          </a:prstGeom>
        </p:spPr>
      </p:pic>
      <p:pic>
        <p:nvPicPr>
          <p:cNvPr id="10" name="그림 9" descr="사람, 정장, 넥타이, 실내이(가) 표시된 사진&#10;&#10;자동 생성된 설명">
            <a:extLst>
              <a:ext uri="{FF2B5EF4-FFF2-40B4-BE49-F238E27FC236}">
                <a16:creationId xmlns:a16="http://schemas.microsoft.com/office/drawing/2014/main" id="{FE201368-595D-447F-B977-563B87B584D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08"/>
          <a:stretch/>
        </p:blipFill>
        <p:spPr>
          <a:xfrm>
            <a:off x="1097019" y="3869821"/>
            <a:ext cx="1200150" cy="1307342"/>
          </a:xfrm>
          <a:prstGeom prst="rect">
            <a:avLst/>
          </a:prstGeom>
        </p:spPr>
      </p:pic>
      <p:pic>
        <p:nvPicPr>
          <p:cNvPr id="26" name="그림 25" descr="사람, 정장, 의류, 남자이(가) 표시된 사진&#10;&#10;자동 생성된 설명">
            <a:extLst>
              <a:ext uri="{FF2B5EF4-FFF2-40B4-BE49-F238E27FC236}">
                <a16:creationId xmlns:a16="http://schemas.microsoft.com/office/drawing/2014/main" id="{62FF86BD-316D-4502-B5EE-03C9B313AD8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96"/>
          <a:stretch/>
        </p:blipFill>
        <p:spPr>
          <a:xfrm>
            <a:off x="5038344" y="3791951"/>
            <a:ext cx="1271634" cy="138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32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941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1-1. </a:t>
            </a:r>
            <a:r>
              <a:rPr lang="ko-KR" altLang="en-US" dirty="0"/>
              <a:t>문제점</a:t>
            </a: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823364" y="950806"/>
            <a:ext cx="7723227" cy="211956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기존 문제점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6248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KMA Search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462670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1583</TotalTime>
  <Words>165</Words>
  <Application>Microsoft Office PowerPoint</Application>
  <PresentationFormat>화면 슬라이드 쇼(4:3)</PresentationFormat>
  <Paragraphs>63</Paragraphs>
  <Slides>20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20</vt:i4>
      </vt:variant>
    </vt:vector>
  </HeadingPairs>
  <TitlesOfParts>
    <vt:vector size="30" baseType="lpstr">
      <vt:lpstr>고려대학교B</vt:lpstr>
      <vt:lpstr>고려대학교L</vt:lpstr>
      <vt:lpstr>고려대학교M</vt:lpstr>
      <vt:lpstr>맑은 고딕</vt:lpstr>
      <vt:lpstr>Arial</vt:lpstr>
      <vt:lpstr>Calibri</vt:lpstr>
      <vt:lpstr>Calibri Light</vt:lpstr>
      <vt:lpstr>1_Office 테마</vt:lpstr>
      <vt:lpstr>2_Office 테마</vt:lpstr>
      <vt:lpstr>Office 테마</vt:lpstr>
      <vt:lpstr>KMA Search 프로젝트 - AI 기반 마켓데이터분석 플랫폼</vt:lpstr>
      <vt:lpstr>Contents</vt:lpstr>
      <vt:lpstr>01</vt:lpstr>
      <vt:lpstr>PowerPoint 프레젠테이션</vt:lpstr>
      <vt:lpstr>PowerPoint 프레젠테이션</vt:lpstr>
      <vt:lpstr>PowerPoint 프레젠테이션</vt:lpstr>
      <vt:lpstr>02</vt:lpstr>
      <vt:lpstr>PowerPoint 프레젠테이션</vt:lpstr>
      <vt:lpstr>03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04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Design Innovation 2</dc:creator>
  <cp:lastModifiedBy>정 낙현</cp:lastModifiedBy>
  <cp:revision>133</cp:revision>
  <cp:lastPrinted>2018-05-09T02:34:30Z</cp:lastPrinted>
  <dcterms:created xsi:type="dcterms:W3CDTF">2018-05-08T08:03:16Z</dcterms:created>
  <dcterms:modified xsi:type="dcterms:W3CDTF">2020-11-29T13:31:19Z</dcterms:modified>
</cp:coreProperties>
</file>